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40"/>
  </p:notesMasterIdLst>
  <p:handoutMasterIdLst>
    <p:handoutMasterId r:id="rId41"/>
  </p:handoutMasterIdLst>
  <p:sldIdLst>
    <p:sldId id="538" r:id="rId2"/>
    <p:sldId id="258" r:id="rId3"/>
    <p:sldId id="569" r:id="rId4"/>
    <p:sldId id="489" r:id="rId5"/>
    <p:sldId id="515" r:id="rId6"/>
    <p:sldId id="520" r:id="rId7"/>
    <p:sldId id="494" r:id="rId8"/>
    <p:sldId id="547" r:id="rId9"/>
    <p:sldId id="441" r:id="rId10"/>
    <p:sldId id="585" r:id="rId11"/>
    <p:sldId id="584" r:id="rId12"/>
    <p:sldId id="570" r:id="rId13"/>
    <p:sldId id="543" r:id="rId14"/>
    <p:sldId id="556" r:id="rId15"/>
    <p:sldId id="493" r:id="rId16"/>
    <p:sldId id="544" r:id="rId17"/>
    <p:sldId id="557" r:id="rId18"/>
    <p:sldId id="546" r:id="rId19"/>
    <p:sldId id="453" r:id="rId20"/>
    <p:sldId id="586" r:id="rId21"/>
    <p:sldId id="587" r:id="rId22"/>
    <p:sldId id="549" r:id="rId23"/>
    <p:sldId id="551" r:id="rId24"/>
    <p:sldId id="490" r:id="rId25"/>
    <p:sldId id="447" r:id="rId26"/>
    <p:sldId id="452" r:id="rId27"/>
    <p:sldId id="571" r:id="rId28"/>
    <p:sldId id="550" r:id="rId29"/>
    <p:sldId id="599" r:id="rId30"/>
    <p:sldId id="481" r:id="rId31"/>
    <p:sldId id="600" r:id="rId32"/>
    <p:sldId id="573" r:id="rId33"/>
    <p:sldId id="436" r:id="rId34"/>
    <p:sldId id="458" r:id="rId35"/>
    <p:sldId id="588" r:id="rId36"/>
    <p:sldId id="597" r:id="rId37"/>
    <p:sldId id="598" r:id="rId38"/>
    <p:sldId id="594" r:id="rId39"/>
  </p:sldIdLst>
  <p:sldSz cx="12192000" cy="6858000"/>
  <p:notesSz cx="7315200" cy="96012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55260" autoAdjust="0"/>
  </p:normalViewPr>
  <p:slideViewPr>
    <p:cSldViewPr>
      <p:cViewPr varScale="1">
        <p:scale>
          <a:sx n="58" d="100"/>
          <a:sy n="58" d="100"/>
        </p:scale>
        <p:origin x="3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6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51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4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6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20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38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9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4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1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0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2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0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14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4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/>
              <a:t>Fundamentals of Artificial Intelligence</a:t>
            </a:r>
            <a:br>
              <a:rPr lang="en-US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2608C870-1B16-4205-BC99-E82496BB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400"/>
            <a:ext cx="12192000" cy="136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Dr. Hatim Alsuwat</a:t>
            </a:r>
          </a:p>
          <a:p>
            <a:pPr algn="ctr">
              <a:spcBef>
                <a:spcPct val="50000"/>
              </a:spcBef>
            </a:pPr>
            <a:r>
              <a:rPr lang="en-US" sz="2400" dirty="0"/>
              <a:t>Umm Al-</a:t>
            </a:r>
            <a:r>
              <a:rPr lang="en-US" sz="2400" dirty="0" err="1"/>
              <a:t>Qura</a:t>
            </a:r>
            <a:r>
              <a:rPr lang="en-US" sz="2400" dirty="0"/>
              <a:t> University</a:t>
            </a:r>
          </a:p>
          <a:p>
            <a:pPr algn="ctr">
              <a:spcBef>
                <a:spcPct val="50000"/>
              </a:spcBef>
            </a:pPr>
            <a:endParaRPr lang="en-US"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E39CFD8-9693-4890-8A81-77BA69D57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074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dirty="0"/>
              <a:t>Admissible Heuristics Example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F78E2C62-FA20-4222-85AF-1D5B0B76E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17601"/>
            <a:ext cx="9296400" cy="4902200"/>
          </a:xfr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A3F82-6F6B-4F90-8ABF-E77A72CA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50" y="3246104"/>
            <a:ext cx="9833700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E98C9-A799-4223-9F3B-8E70EE7909A7}"/>
              </a:ext>
            </a:extLst>
          </p:cNvPr>
          <p:cNvSpPr txBox="1"/>
          <p:nvPr/>
        </p:nvSpPr>
        <p:spPr bwMode="auto">
          <a:xfrm>
            <a:off x="914400" y="6324600"/>
            <a:ext cx="98298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h(n) ≤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cs typeface="Calibri"/>
              </a:rPr>
              <a:t>distanceToGoal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(n)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dirty="0"/>
              <a:t>Admissible Heuristics Example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86F3459-7060-4751-975D-79AFF590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02360"/>
            <a:ext cx="8839200" cy="47751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B244A9-C8C6-4420-A42D-9330FA568CBB}"/>
              </a:ext>
            </a:extLst>
          </p:cNvPr>
          <p:cNvSpPr txBox="1"/>
          <p:nvPr/>
        </p:nvSpPr>
        <p:spPr bwMode="auto">
          <a:xfrm>
            <a:off x="1752600" y="6172200"/>
            <a:ext cx="5867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A* is not Admissible. So it is not optimal.  </a:t>
            </a:r>
          </a:p>
        </p:txBody>
      </p:sp>
    </p:spTree>
    <p:extLst>
      <p:ext uri="{BB962C8B-B14F-4D97-AF65-F5344CB8AC3E}">
        <p14:creationId xmlns:p14="http://schemas.microsoft.com/office/powerpoint/2010/main" val="197779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917</Words>
  <Application>Microsoft Office PowerPoint</Application>
  <PresentationFormat>Widescreen</PresentationFormat>
  <Paragraphs>320</Paragraphs>
  <Slides>38</Slides>
  <Notes>34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Times New Roman</vt:lpstr>
      <vt:lpstr>Wingdings</vt:lpstr>
      <vt:lpstr>dan-berkeley-nlp-v1</vt:lpstr>
      <vt:lpstr>Fundamentals of Artificial Intelligence </vt:lpstr>
      <vt:lpstr>Today</vt:lpstr>
      <vt:lpstr>Recap: Search</vt:lpstr>
      <vt:lpstr>Recap: Search</vt:lpstr>
      <vt:lpstr>Example: Pancake Problem</vt:lpstr>
      <vt:lpstr>Example: Pancake Problem</vt:lpstr>
      <vt:lpstr>General Tree Search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Admissible Heuristics Example</vt:lpstr>
      <vt:lpstr>Admissible Heuristics Example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Hatim Alsuwat</dc:creator>
  <cp:lastModifiedBy>Hatim Alsuwat</cp:lastModifiedBy>
  <cp:revision>6</cp:revision>
  <dcterms:created xsi:type="dcterms:W3CDTF">2020-10-10T15:37:32Z</dcterms:created>
  <dcterms:modified xsi:type="dcterms:W3CDTF">2020-10-11T13:04:27Z</dcterms:modified>
</cp:coreProperties>
</file>